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09" r:id="rId2"/>
    <p:sldId id="311" r:id="rId3"/>
    <p:sldId id="310" r:id="rId4"/>
    <p:sldId id="313" r:id="rId5"/>
    <p:sldId id="312" r:id="rId6"/>
    <p:sldId id="314" r:id="rId7"/>
    <p:sldId id="316" r:id="rId8"/>
    <p:sldId id="318" r:id="rId9"/>
    <p:sldId id="325" r:id="rId10"/>
    <p:sldId id="321" r:id="rId11"/>
    <p:sldId id="323" r:id="rId12"/>
    <p:sldId id="328" r:id="rId13"/>
    <p:sldId id="327" r:id="rId14"/>
    <p:sldId id="332" r:id="rId15"/>
    <p:sldId id="331" r:id="rId16"/>
    <p:sldId id="333" r:id="rId17"/>
    <p:sldId id="334" r:id="rId18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890" autoAdjust="0"/>
    <p:restoredTop sz="92762" autoAdjust="0"/>
  </p:normalViewPr>
  <p:slideViewPr>
    <p:cSldViewPr>
      <p:cViewPr varScale="1">
        <p:scale>
          <a:sx n="119" d="100"/>
          <a:sy n="119" d="100"/>
        </p:scale>
        <p:origin x="9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05850-654C-4F9D-B389-05DDF6DE4EEF}" type="datetimeFigureOut">
              <a:rPr lang="nl-NL" smtClean="0"/>
              <a:t>7-1-2016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8252D-2CD1-46D8-B4EC-39167FDC29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63346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F974C-B71B-449E-A3B6-8F6DFF8CC11C}" type="datetimeFigureOut">
              <a:rPr lang="nl-NL" smtClean="0"/>
              <a:t>7-1-2016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FB715-6EF0-42AD-9709-CEF48C2991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709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FB715-6EF0-42AD-9709-CEF48C29913B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0664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Traditional system offer little to no information about material below the seabed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FB715-6EF0-42AD-9709-CEF48C29913B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8737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1200" dirty="0" smtClean="0">
                <a:latin typeface="+mn-lt"/>
              </a:rPr>
              <a:t>Based on vibrating fork principle  </a:t>
            </a:r>
          </a:p>
          <a:p>
            <a:pPr algn="l">
              <a:defRPr/>
            </a:pPr>
            <a:endParaRPr lang="nl-NL" sz="1200" dirty="0" smtClean="0">
              <a:latin typeface="+mn-lt"/>
            </a:endParaRPr>
          </a:p>
          <a:p>
            <a:pPr algn="l">
              <a:defRPr/>
            </a:pPr>
            <a:r>
              <a:rPr lang="nl-NL" sz="1200" dirty="0" smtClean="0">
                <a:latin typeface="+mn-lt"/>
              </a:rPr>
              <a:t>    Relations:</a:t>
            </a:r>
          </a:p>
          <a:p>
            <a:pPr algn="l">
              <a:defRPr/>
            </a:pPr>
            <a:r>
              <a:rPr lang="nl-NL" sz="1200" dirty="0" smtClean="0">
                <a:latin typeface="+mn-lt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1200" dirty="0" smtClean="0">
                <a:latin typeface="+mn-lt"/>
              </a:rPr>
              <a:t>density computed from fork resonance frequency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1200" dirty="0" smtClean="0">
                <a:latin typeface="+mn-lt"/>
              </a:rPr>
              <a:t>Yield stress from vibration amplitude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endParaRPr lang="nl-NL" sz="1200" dirty="0" smtClean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1200" dirty="0" smtClean="0">
                <a:latin typeface="+mn-lt"/>
              </a:rPr>
              <a:t>Alternative for radioactive source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endParaRPr lang="nl-NL" sz="1200" dirty="0" smtClean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nl-NL" sz="1200" dirty="0" smtClean="0">
                <a:latin typeface="+mn-lt"/>
              </a:rPr>
              <a:t>Mechanical concept also provides information about  </a:t>
            </a:r>
          </a:p>
          <a:p>
            <a:pPr algn="l">
              <a:defRPr/>
            </a:pPr>
            <a:endParaRPr lang="nl-NL" sz="1200" dirty="0" smtClean="0">
              <a:latin typeface="+mn-lt"/>
            </a:endParaRPr>
          </a:p>
          <a:p>
            <a:pPr algn="l">
              <a:defRPr/>
            </a:pPr>
            <a:r>
              <a:rPr lang="nl-NL" sz="1200" dirty="0" smtClean="0">
                <a:latin typeface="+mn-lt"/>
              </a:rPr>
              <a:t>    Strenght of material (yield stress, important for determination of nautical depth)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FB715-6EF0-42AD-9709-CEF48C29913B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5883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FontTx/>
              <a:buNone/>
            </a:pPr>
            <a:r>
              <a:rPr lang="nl-NL" altLang="nl-NL" sz="1200" dirty="0" smtClean="0">
                <a:effectLst/>
                <a:latin typeface="Verdana" pitchFamily="34" charset="0"/>
              </a:rPr>
              <a:t>Methods for nautical depth measurement in areas with fluid mud : </a:t>
            </a:r>
          </a:p>
          <a:p>
            <a:pPr>
              <a:spcBef>
                <a:spcPct val="50000"/>
              </a:spcBef>
              <a:buNone/>
            </a:pPr>
            <a:endParaRPr lang="nl-NL" altLang="nl-NL" sz="1200" dirty="0" smtClean="0">
              <a:effectLst/>
              <a:latin typeface="Verdana" pitchFamily="34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nl-NL" altLang="nl-NL" sz="1200" dirty="0" smtClean="0">
                <a:effectLst/>
                <a:latin typeface="Verdana" pitchFamily="34" charset="0"/>
              </a:rPr>
              <a:t>Singlebeam (20-40 kHz): A/D conversion and digitalisation of complete signal (e.g. Silas).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nl-NL" altLang="nl-NL" sz="1200" dirty="0" smtClean="0">
                <a:effectLst/>
                <a:latin typeface="Verdana" pitchFamily="34" charset="0"/>
              </a:rPr>
              <a:t>  Characteristics: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nl-NL" altLang="nl-NL" sz="1200" dirty="0" smtClean="0">
                <a:effectLst/>
                <a:latin typeface="Verdana" pitchFamily="34" charset="0"/>
              </a:rPr>
              <a:t> -Consistency of digitalisation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nl-NL" altLang="nl-NL" sz="1200" dirty="0" smtClean="0">
                <a:effectLst/>
                <a:latin typeface="Verdana" pitchFamily="34" charset="0"/>
              </a:rPr>
              <a:t> -After calibration with RheoTune: Density and strength of material below level is known. 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FB715-6EF0-42AD-9709-CEF48C29913B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3927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2079-7FD4-4EE4-A623-DFC57EE6B6D6}" type="datetimeFigureOut">
              <a:rPr lang="nl-BE" smtClean="0"/>
              <a:t>7/01/2016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F55B3-94C5-4090-B724-42649B04D13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0538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2079-7FD4-4EE4-A623-DFC57EE6B6D6}" type="datetimeFigureOut">
              <a:rPr lang="nl-BE" smtClean="0"/>
              <a:t>7/01/2016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F55B3-94C5-4090-B724-42649B04D13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5645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2079-7FD4-4EE4-A623-DFC57EE6B6D6}" type="datetimeFigureOut">
              <a:rPr lang="nl-BE" smtClean="0"/>
              <a:t>7/01/2016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F55B3-94C5-4090-B724-42649B04D13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92400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2079-7FD4-4EE4-A623-DFC57EE6B6D6}" type="datetimeFigureOut">
              <a:rPr lang="nl-BE" smtClean="0"/>
              <a:t>7/01/2016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F55B3-94C5-4090-B724-42649B04D13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2502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2079-7FD4-4EE4-A623-DFC57EE6B6D6}" type="datetimeFigureOut">
              <a:rPr lang="nl-BE" smtClean="0"/>
              <a:t>7/01/2016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F55B3-94C5-4090-B724-42649B04D13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1570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2079-7FD4-4EE4-A623-DFC57EE6B6D6}" type="datetimeFigureOut">
              <a:rPr lang="nl-BE" smtClean="0"/>
              <a:t>7/01/2016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F55B3-94C5-4090-B724-42649B04D13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3458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2079-7FD4-4EE4-A623-DFC57EE6B6D6}" type="datetimeFigureOut">
              <a:rPr lang="nl-BE" smtClean="0"/>
              <a:t>7/01/2016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F55B3-94C5-4090-B724-42649B04D13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643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2079-7FD4-4EE4-A623-DFC57EE6B6D6}" type="datetimeFigureOut">
              <a:rPr lang="nl-BE" smtClean="0"/>
              <a:t>7/01/2016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F55B3-94C5-4090-B724-42649B04D13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1398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2079-7FD4-4EE4-A623-DFC57EE6B6D6}" type="datetimeFigureOut">
              <a:rPr lang="nl-BE" smtClean="0"/>
              <a:t>7/01/2016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F55B3-94C5-4090-B724-42649B04D13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635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2079-7FD4-4EE4-A623-DFC57EE6B6D6}" type="datetimeFigureOut">
              <a:rPr lang="nl-BE" smtClean="0"/>
              <a:t>7/01/2016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F55B3-94C5-4090-B724-42649B04D13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3848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2079-7FD4-4EE4-A623-DFC57EE6B6D6}" type="datetimeFigureOut">
              <a:rPr lang="nl-BE" smtClean="0"/>
              <a:t>7/01/2016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F55B3-94C5-4090-B724-42649B04D13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6955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82079-7FD4-4EE4-A623-DFC57EE6B6D6}" type="datetimeFigureOut">
              <a:rPr lang="nl-BE" smtClean="0"/>
              <a:t>7/01/2016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F55B3-94C5-4090-B724-42649B04D13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107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gif"/><Relationship Id="rId9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87624" y="476672"/>
            <a:ext cx="7704856" cy="1470025"/>
          </a:xfrm>
        </p:spPr>
        <p:txBody>
          <a:bodyPr anchor="ctr">
            <a:noAutofit/>
          </a:bodyPr>
          <a:lstStyle/>
          <a:p>
            <a:pPr algn="l"/>
            <a:r>
              <a:rPr lang="nl-NL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Stema </a:t>
            </a:r>
            <a:r>
              <a:rPr lang="nl-NL" sz="5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Fluid mud solution</a:t>
            </a:r>
            <a:endParaRPr lang="nl-NL" sz="5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809938" y="4077072"/>
            <a:ext cx="792125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Stema </a:t>
            </a:r>
            <a:r>
              <a:rPr lang="nl-NL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Systems</a:t>
            </a:r>
            <a:endParaRPr lang="nl-NL" sz="28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D:\Marketing\foto's&amp;plaatjes\voorbeelden\text_presentatie\Fig12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t="14780" r="3623" b="11532"/>
          <a:stretch/>
        </p:blipFill>
        <p:spPr bwMode="auto">
          <a:xfrm>
            <a:off x="2483767" y="1556792"/>
            <a:ext cx="4573593" cy="2672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27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 descr="dtune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47" y="1662664"/>
            <a:ext cx="792088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77012" y="692696"/>
            <a:ext cx="30628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Tune Systems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5696" y="1662664"/>
            <a:ext cx="2690352" cy="2462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RheoTune</a:t>
            </a:r>
            <a:endParaRPr lang="en-US" sz="3600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1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Yieldstress</a:t>
            </a:r>
            <a:endParaRPr lang="en-US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Density</a:t>
            </a:r>
          </a:p>
          <a:p>
            <a:pPr marL="571500" indent="-571500">
              <a:buFontTx/>
              <a:buChar char="-"/>
            </a:pP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Permanent use</a:t>
            </a:r>
          </a:p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7410" name="Picture 2" descr="C:\Users\mpr\Documents\Foto\DensiTune_Portab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592" y="2333764"/>
            <a:ext cx="1651050" cy="1096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453644" y="2281960"/>
            <a:ext cx="2304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DensiTune</a:t>
            </a:r>
            <a:r>
              <a:rPr lang="en-US" sz="36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en-US" sz="36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Portable</a:t>
            </a:r>
            <a:endParaRPr lang="en-US" sz="36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75986" y="3693989"/>
            <a:ext cx="298350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Density</a:t>
            </a:r>
          </a:p>
          <a:p>
            <a:pPr marL="571500" indent="-571500">
              <a:buFontTx/>
              <a:buChar char="-"/>
            </a:pP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Portable use</a:t>
            </a:r>
          </a:p>
          <a:p>
            <a:pPr marL="571500" indent="-571500">
              <a:buFontTx/>
              <a:buChar char="-"/>
            </a:pP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Wifi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functionality</a:t>
            </a:r>
          </a:p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66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3"/>
          <p:cNvGrpSpPr>
            <a:grpSpLocks/>
          </p:cNvGrpSpPr>
          <p:nvPr/>
        </p:nvGrpSpPr>
        <p:grpSpPr bwMode="auto">
          <a:xfrm>
            <a:off x="1509713" y="1306513"/>
            <a:ext cx="6799262" cy="4251325"/>
            <a:chOff x="3024" y="2032"/>
            <a:chExt cx="2505" cy="2082"/>
          </a:xfrm>
        </p:grpSpPr>
        <p:graphicFrame>
          <p:nvGraphicFramePr>
            <p:cNvPr id="20484" name="Object 24"/>
            <p:cNvGraphicFramePr>
              <a:graphicFrameLocks noChangeAspect="1"/>
            </p:cNvGraphicFramePr>
            <p:nvPr/>
          </p:nvGraphicFramePr>
          <p:xfrm>
            <a:off x="4704" y="2032"/>
            <a:ext cx="825" cy="20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8" name="Photo Editor-foto" r:id="rId3" imgW="4676190" imgH="12514286" progId="MSPhotoEd.3">
                    <p:embed/>
                  </p:oleObj>
                </mc:Choice>
                <mc:Fallback>
                  <p:oleObj name="Photo Editor-foto" r:id="rId3" imgW="4676190" imgH="12514286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04" y="2032"/>
                          <a:ext cx="825" cy="20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00">
                                  <a:alpha val="39999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485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032"/>
              <a:ext cx="1035" cy="2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6" name="Picture 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032"/>
              <a:ext cx="864" cy="2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3577012" y="369530"/>
            <a:ext cx="26023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Tune Output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2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15816" y="2564903"/>
            <a:ext cx="37762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Silas Software</a:t>
            </a:r>
            <a:endParaRPr lang="en-US" sz="4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64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2802132" y="332656"/>
            <a:ext cx="5658300" cy="1470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High resolution seismic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270" name="Picture 6" descr=" The advantage of multibeam sonar for hydrograhic survey seafloor mapping is evident from the schematic comparison with lead line and single beam sonar techniques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5" r="67553"/>
          <a:stretch/>
        </p:blipFill>
        <p:spPr bwMode="auto">
          <a:xfrm>
            <a:off x="1797686" y="1678329"/>
            <a:ext cx="2008891" cy="373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27511" y="4077072"/>
            <a:ext cx="2214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single frequency</a:t>
            </a:r>
            <a:endParaRPr lang="nl-N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476" y="2090551"/>
            <a:ext cx="4920882" cy="249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64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" t="10139" r="10295" b="8582"/>
          <a:stretch/>
        </p:blipFill>
        <p:spPr bwMode="auto">
          <a:xfrm>
            <a:off x="1619672" y="1851722"/>
            <a:ext cx="5469550" cy="341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026"/>
          <p:cNvSpPr txBox="1">
            <a:spLocks noChangeArrowheads="1"/>
          </p:cNvSpPr>
          <p:nvPr/>
        </p:nvSpPr>
        <p:spPr>
          <a:xfrm>
            <a:off x="2061960" y="332656"/>
            <a:ext cx="6176665" cy="9807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Silas Fluid mud example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6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/>
          <p:cNvSpPr/>
          <p:nvPr/>
        </p:nvSpPr>
        <p:spPr>
          <a:xfrm>
            <a:off x="4716016" y="1495354"/>
            <a:ext cx="4222948" cy="1979107"/>
          </a:xfrm>
          <a:prstGeom prst="roundRect">
            <a:avLst/>
          </a:prstGeom>
          <a:blipFill rotWithShape="1">
            <a:blip r:embed="rId3"/>
            <a:srcRect/>
            <a:stretch>
              <a:fillRect t="-694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1026"/>
          <p:cNvSpPr txBox="1">
            <a:spLocks noChangeArrowheads="1"/>
          </p:cNvSpPr>
          <p:nvPr/>
        </p:nvSpPr>
        <p:spPr>
          <a:xfrm>
            <a:off x="2061960" y="332656"/>
            <a:ext cx="6176665" cy="9807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Silas High 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resolution seismic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0617" y="1646472"/>
            <a:ext cx="688340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algn="l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buNone/>
              <a:defRPr/>
            </a:pPr>
            <a:r>
              <a:rPr lang="en-US" altLang="nl-N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Results Silas: </a:t>
            </a:r>
          </a:p>
          <a:p>
            <a:pPr>
              <a:spcBef>
                <a:spcPct val="50000"/>
              </a:spcBef>
              <a:buNone/>
              <a:defRPr/>
            </a:pPr>
            <a:r>
              <a:rPr lang="en-US" altLang="nl-N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/>
            </a:r>
            <a:br>
              <a:rPr lang="en-US" altLang="nl-N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altLang="nl-N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Top of fluid mud clearly visible</a:t>
            </a:r>
          </a:p>
          <a:p>
            <a:pPr>
              <a:spcBef>
                <a:spcPct val="50000"/>
              </a:spcBef>
              <a:buNone/>
              <a:defRPr/>
            </a:pPr>
            <a:r>
              <a:rPr lang="en-US" altLang="nl-N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/>
            </a:r>
            <a:br>
              <a:rPr lang="en-US" altLang="nl-N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altLang="nl-N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Base of fluid mud layer with density &lt; 1200 g./l. calculated after calibration with </a:t>
            </a:r>
            <a:r>
              <a:rPr lang="en-US" altLang="nl-NL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RheoTune</a:t>
            </a:r>
            <a:endParaRPr lang="en-US" altLang="nl-NL" sz="2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>
              <a:spcBef>
                <a:spcPct val="50000"/>
              </a:spcBef>
              <a:buNone/>
              <a:defRPr/>
            </a:pPr>
            <a:r>
              <a:rPr lang="en-US" altLang="nl-N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/>
            </a:r>
            <a:br>
              <a:rPr lang="en-US" altLang="nl-N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altLang="nl-N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Yield strength of layer &lt; 1200 g./l. : &lt; 100 Pa </a:t>
            </a:r>
          </a:p>
        </p:txBody>
      </p:sp>
    </p:spTree>
    <p:extLst>
      <p:ext uri="{BB962C8B-B14F-4D97-AF65-F5344CB8AC3E}">
        <p14:creationId xmlns:p14="http://schemas.microsoft.com/office/powerpoint/2010/main" val="4144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8" y="2492895"/>
            <a:ext cx="4638914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722" y="2492896"/>
            <a:ext cx="3912278" cy="262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2"/>
          <p:cNvSpPr txBox="1"/>
          <p:nvPr/>
        </p:nvSpPr>
        <p:spPr>
          <a:xfrm>
            <a:off x="1398809" y="2014316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Acoustic</a:t>
            </a:r>
            <a:r>
              <a:rPr lang="nl-NL" dirty="0" smtClean="0"/>
              <a:t> </a:t>
            </a:r>
            <a:r>
              <a:rPr lang="nl-NL" dirty="0" err="1" smtClean="0"/>
              <a:t>profiling</a:t>
            </a:r>
            <a:endParaRPr lang="nl-NL" dirty="0"/>
          </a:p>
        </p:txBody>
      </p:sp>
      <p:sp>
        <p:nvSpPr>
          <p:cNvPr id="5" name="Tekstvak 9"/>
          <p:cNvSpPr txBox="1"/>
          <p:nvPr/>
        </p:nvSpPr>
        <p:spPr>
          <a:xfrm>
            <a:off x="5510445" y="2014316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Insertion</a:t>
            </a:r>
            <a:r>
              <a:rPr lang="nl-NL" dirty="0" smtClean="0"/>
              <a:t> </a:t>
            </a:r>
            <a:r>
              <a:rPr lang="nl-NL" dirty="0" err="1" smtClean="0"/>
              <a:t>probe</a:t>
            </a:r>
            <a:endParaRPr lang="nl-NL" dirty="0"/>
          </a:p>
        </p:txBody>
      </p:sp>
      <p:sp>
        <p:nvSpPr>
          <p:cNvPr id="6" name="Rectangle 1026"/>
          <p:cNvSpPr txBox="1">
            <a:spLocks noChangeArrowheads="1"/>
          </p:cNvSpPr>
          <p:nvPr/>
        </p:nvSpPr>
        <p:spPr>
          <a:xfrm>
            <a:off x="3559698" y="364370"/>
            <a:ext cx="2582048" cy="9807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Final result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0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www.mrgreenscreen.nl/wp-content/uploads/2013/09/por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262681"/>
            <a:ext cx="1075592" cy="121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8000" y="3880158"/>
            <a:ext cx="1949642" cy="61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The Bristol Port Company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99"/>
          <a:stretch/>
        </p:blipFill>
        <p:spPr bwMode="auto">
          <a:xfrm>
            <a:off x="4139770" y="3612152"/>
            <a:ext cx="3674166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Van Oord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514" y="4654132"/>
            <a:ext cx="2304256" cy="72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4" t="6666" r="66549" b="86667"/>
          <a:stretch/>
        </p:blipFill>
        <p:spPr bwMode="auto">
          <a:xfrm>
            <a:off x="4716328" y="5157192"/>
            <a:ext cx="1527858" cy="58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http://www.rengineeringjobs.com/main/download?id=184&amp;entityId=5&amp;fieldId=38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593" y="4474800"/>
            <a:ext cx="2134685" cy="132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 descr="http://www.frf.usace.army.mil/pics/castle0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1951768" cy="151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Picture 11" descr="http://www.intermediair.nl/sites/default/files/styles/artikel_list_image/public/rijksoverheid_0.jpg?itok=r3PXSgQ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527" y="1483132"/>
            <a:ext cx="1584801" cy="158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9" t="8776" r="61815" b="74852"/>
          <a:stretch/>
        </p:blipFill>
        <p:spPr bwMode="auto">
          <a:xfrm>
            <a:off x="5417500" y="1750991"/>
            <a:ext cx="1118706" cy="112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026"/>
          <p:cNvSpPr txBox="1">
            <a:spLocks noChangeArrowheads="1"/>
          </p:cNvSpPr>
          <p:nvPr/>
        </p:nvSpPr>
        <p:spPr>
          <a:xfrm>
            <a:off x="2019492" y="364370"/>
            <a:ext cx="6656964" cy="9807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Stema</a:t>
            </a: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Fluid-Mud Solution Users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9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9" t="16832" r="31347" b="26342"/>
          <a:stretch/>
        </p:blipFill>
        <p:spPr>
          <a:xfrm>
            <a:off x="6715288" y="1546619"/>
            <a:ext cx="2116478" cy="4008107"/>
          </a:xfrm>
          <a:prstGeom prst="rect">
            <a:avLst/>
          </a:prstGeom>
        </p:spPr>
      </p:pic>
      <p:pic>
        <p:nvPicPr>
          <p:cNvPr id="5" name="Picture 4" descr="http://nd.water.usgs.gov/lewisandclark/images/P00003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4" r="55454" b="7946"/>
          <a:stretch/>
        </p:blipFill>
        <p:spPr bwMode="auto">
          <a:xfrm>
            <a:off x="6715288" y="1546618"/>
            <a:ext cx="2116478" cy="400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1" t="12434" r="48210" b="33119"/>
          <a:stretch/>
        </p:blipFill>
        <p:spPr>
          <a:xfrm>
            <a:off x="6715288" y="1558411"/>
            <a:ext cx="2116477" cy="40801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1976" y="2136529"/>
            <a:ext cx="54006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Influence on navigable depth and environment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Economic </a:t>
            </a: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impact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Safety impact</a:t>
            </a:r>
          </a:p>
          <a:p>
            <a:endParaRPr lang="en-US" sz="2000" dirty="0" smtClean="0">
              <a:cs typeface="Arial" pitchFamily="34" charset="0"/>
            </a:endParaRPr>
          </a:p>
          <a:p>
            <a:endParaRPr lang="en-US" dirty="0">
              <a:cs typeface="Arial" pitchFamily="34" charset="0"/>
            </a:endParaRPr>
          </a:p>
          <a:p>
            <a:endParaRPr lang="en-US" dirty="0">
              <a:cs typeface="Arial" pitchFamily="34" charset="0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3171549" y="328267"/>
            <a:ext cx="3744416" cy="1470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Fluid mud</a:t>
            </a:r>
            <a:endParaRPr lang="nl-NL" sz="36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43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0896381"/>
              </p:ext>
            </p:extLst>
          </p:nvPr>
        </p:nvGraphicFramePr>
        <p:xfrm>
          <a:off x="1571625" y="1556792"/>
          <a:ext cx="5492080" cy="3865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Photo Editor-foto" r:id="rId3" imgW="10771429" imgH="7582958" progId="MSPhotoEd.3">
                  <p:embed/>
                </p:oleObj>
              </mc:Choice>
              <mc:Fallback>
                <p:oleObj name="Photo Editor-foto" r:id="rId3" imgW="10771429" imgH="758295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25" y="1556792"/>
                        <a:ext cx="5492080" cy="38659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1691681" y="548679"/>
            <a:ext cx="6336704" cy="1470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Traditional </a:t>
            </a:r>
            <a:r>
              <a:rPr lang="en-US" sz="3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echosounder</a:t>
            </a: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survey</a:t>
            </a:r>
          </a:p>
        </p:txBody>
      </p:sp>
    </p:spTree>
    <p:extLst>
      <p:ext uri="{BB962C8B-B14F-4D97-AF65-F5344CB8AC3E}">
        <p14:creationId xmlns:p14="http://schemas.microsoft.com/office/powerpoint/2010/main" val="204829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404" y="1276350"/>
            <a:ext cx="641985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2802132" y="332656"/>
            <a:ext cx="4650187" cy="1470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Dual Frequency Results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98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6327543"/>
              </p:ext>
            </p:extLst>
          </p:nvPr>
        </p:nvGraphicFramePr>
        <p:xfrm>
          <a:off x="1583309" y="1340768"/>
          <a:ext cx="6307088" cy="424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Photo Editor-foto" r:id="rId4" imgW="9180952" imgH="6180952" progId="MSPhotoEd.3">
                  <p:embed/>
                </p:oleObj>
              </mc:Choice>
              <mc:Fallback>
                <p:oleObj name="Photo Editor-foto" r:id="rId4" imgW="9180952" imgH="61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3309" y="1340768"/>
                        <a:ext cx="6307088" cy="4245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2411760" y="31714"/>
            <a:ext cx="4650187" cy="1470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Highlights in Fluid mud</a:t>
            </a:r>
          </a:p>
        </p:txBody>
      </p:sp>
    </p:spTree>
    <p:extLst>
      <p:ext uri="{BB962C8B-B14F-4D97-AF65-F5344CB8AC3E}">
        <p14:creationId xmlns:p14="http://schemas.microsoft.com/office/powerpoint/2010/main" val="259924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1040448" y="2060848"/>
            <a:ext cx="7704856" cy="1470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54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Stema Fluid mud solution</a:t>
            </a:r>
            <a:endParaRPr lang="nl-NL" sz="5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4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3" descr="dtune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390" y="1678329"/>
            <a:ext cx="792088" cy="381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2802132" y="332656"/>
            <a:ext cx="4650187" cy="1470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Combined solution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0" y="2703580"/>
            <a:ext cx="9902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&amp;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1270" name="Picture 6" descr=" The advantage of multibeam sonar for hydrograhic survey seafloor mapping is evident from the schematic comparison with lead line and single beam sonar techniques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5" r="67553"/>
          <a:stretch/>
        </p:blipFill>
        <p:spPr bwMode="auto">
          <a:xfrm>
            <a:off x="1797686" y="1678329"/>
            <a:ext cx="2008891" cy="373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6597" y="4077072"/>
            <a:ext cx="156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frequency</a:t>
            </a:r>
            <a:endParaRPr lang="nl-N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002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95248" y="2348880"/>
            <a:ext cx="37760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Tune Systems</a:t>
            </a:r>
            <a:endParaRPr lang="en-US" sz="4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87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3297281" y="349402"/>
            <a:ext cx="3954524" cy="1470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Tune Systems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19672" y="1810862"/>
            <a:ext cx="3654871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algn="l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buNone/>
              <a:defRPr/>
            </a:pPr>
            <a:r>
              <a:rPr lang="nl-NL" altLang="nl-NL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Measures</a:t>
            </a:r>
            <a:r>
              <a:rPr lang="nl-NL" altLang="nl-N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: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endParaRPr lang="nl-NL" altLang="nl-NL" sz="1600" dirty="0" smtClean="0">
              <a:effectLst/>
            </a:endParaRPr>
          </a:p>
          <a:p>
            <a:pPr marL="285750" indent="-285750">
              <a:spcBef>
                <a:spcPct val="50000"/>
              </a:spcBef>
              <a:defRPr/>
            </a:pPr>
            <a:r>
              <a:rPr lang="nl-NL" altLang="nl-N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In-situ density </a:t>
            </a:r>
          </a:p>
          <a:p>
            <a:pPr marL="285750" indent="-285750">
              <a:spcBef>
                <a:spcPct val="50000"/>
              </a:spcBef>
              <a:defRPr/>
            </a:pPr>
            <a:r>
              <a:rPr lang="nl-NL" altLang="nl-N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In-situ Yield stress</a:t>
            </a:r>
          </a:p>
          <a:p>
            <a:pPr marL="742950" lvl="1" indent="-285750">
              <a:spcBef>
                <a:spcPct val="50000"/>
              </a:spcBef>
              <a:defRPr/>
            </a:pPr>
            <a:r>
              <a:rPr lang="nl-NL" altLang="nl-NL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Depth (pressure)</a:t>
            </a:r>
          </a:p>
          <a:p>
            <a:pPr marL="742950" lvl="1" indent="-285750">
              <a:spcBef>
                <a:spcPct val="50000"/>
              </a:spcBef>
              <a:defRPr/>
            </a:pPr>
            <a:r>
              <a:rPr lang="nl-NL" altLang="nl-NL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Temperature</a:t>
            </a:r>
          </a:p>
          <a:p>
            <a:pPr marL="742950" lvl="1" indent="-285750">
              <a:spcBef>
                <a:spcPct val="50000"/>
              </a:spcBef>
              <a:defRPr/>
            </a:pPr>
            <a:r>
              <a:rPr lang="nl-NL" altLang="nl-NL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Inclination</a:t>
            </a:r>
            <a:endParaRPr lang="nl-NL" altLang="nl-NL" sz="2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10" name="Picture 2" descr="C:\Users\mpr\Documents\Foto\DensiTu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98085"/>
            <a:ext cx="2580457" cy="3725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64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6804</TotalTime>
  <Words>215</Words>
  <Application>Microsoft Office PowerPoint</Application>
  <PresentationFormat>Diavoorstelling (4:3)</PresentationFormat>
  <Paragraphs>73</Paragraphs>
  <Slides>17</Slides>
  <Notes>4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Arial</vt:lpstr>
      <vt:lpstr>Calibri</vt:lpstr>
      <vt:lpstr>Verdana</vt:lpstr>
      <vt:lpstr>Kantoorthema</vt:lpstr>
      <vt:lpstr>Photo Editor-foto</vt:lpstr>
      <vt:lpstr>Stema Fluid mud solution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Fien Van Haute</dc:creator>
  <cp:lastModifiedBy>Pepijn Peter</cp:lastModifiedBy>
  <cp:revision>166</cp:revision>
  <dcterms:created xsi:type="dcterms:W3CDTF">2012-04-27T10:05:30Z</dcterms:created>
  <dcterms:modified xsi:type="dcterms:W3CDTF">2016-01-07T14:57:30Z</dcterms:modified>
</cp:coreProperties>
</file>